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828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xmlns:mc="http://schemas.openxmlformats.org/markup-compatibility/2006" xmlns:a14="http://schemas.microsoft.com/office/drawing/2010/main" val="CCCCFF" mc:Ignorable=""/>
            </a:gs>
            <a:gs pos="17999">
              <a:srgbClr xmlns:mc="http://schemas.openxmlformats.org/markup-compatibility/2006" xmlns:a14="http://schemas.microsoft.com/office/drawing/2010/main" val="99CCFF" mc:Ignorable=""/>
            </a:gs>
            <a:gs pos="36000">
              <a:srgbClr xmlns:mc="http://schemas.openxmlformats.org/markup-compatibility/2006" xmlns:a14="http://schemas.microsoft.com/office/drawing/2010/main" val="9966FF" mc:Ignorable=""/>
            </a:gs>
            <a:gs pos="61000">
              <a:srgbClr xmlns:mc="http://schemas.openxmlformats.org/markup-compatibility/2006" xmlns:a14="http://schemas.microsoft.com/office/drawing/2010/main" val="CC99FF" mc:Ignorable=""/>
            </a:gs>
            <a:gs pos="82001">
              <a:srgbClr xmlns:mc="http://schemas.openxmlformats.org/markup-compatibility/2006" xmlns:a14="http://schemas.microsoft.com/office/drawing/2010/main" val="99CCFF" mc:Ignorable=""/>
            </a:gs>
            <a:gs pos="100000">
              <a:srgbClr xmlns:mc="http://schemas.openxmlformats.org/markup-compatibility/2006" xmlns:a14="http://schemas.microsoft.com/office/drawing/2010/main" val="CCCCFF" mc:Ignorable="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71600" y="304800"/>
            <a:ext cx="630260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</a:rPr>
              <a:t>Малые колебания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5400" y="3581400"/>
            <a:ext cx="69901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xmlns:mc="http://schemas.openxmlformats.org/markup-compatibility/2006" xmlns:a14="http://schemas.microsoft.com/office/drawing/2010/main" val="000000" mc:Ignorable="">
                      <a:alpha val="30000"/>
                    </a:srgbClr>
                  </a:outerShdw>
                </a:effectLst>
              </a:rPr>
              <a:t>Свободные колебания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xmlns:mc="http://schemas.openxmlformats.org/markup-compatibility/2006" xmlns:a14="http://schemas.microsoft.com/office/drawing/2010/main" val="000000" mc:Ignorable="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решения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ru-RU" sz="4000" dirty="0" smtClean="0">
                    <a:latin typeface="Monotype Corsiva" pitchFamily="66" charset="0"/>
                  </a:rPr>
                  <a:t>Положение равновесия определяется условием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/>
                        </m:ctrlPr>
                      </m:fPr>
                      <m:num>
                        <m:r>
                          <a:rPr lang="ru-RU" sz="4000" i="1"/>
                          <m:t>𝜕</m:t>
                        </m:r>
                        <m:r>
                          <a:rPr lang="ru-RU" sz="4000" i="1"/>
                          <m:t>U</m:t>
                        </m:r>
                      </m:num>
                      <m:den>
                        <m:r>
                          <a:rPr lang="ru-RU" sz="4000" i="1"/>
                          <m:t>𝜕𝜑</m:t>
                        </m:r>
                      </m:den>
                    </m:f>
                    <m:r>
                      <a:rPr lang="ru-RU" sz="4000" i="1"/>
                      <m:t>=0</m:t>
                    </m:r>
                  </m:oMath>
                </a14:m>
                <a:r>
                  <a:rPr lang="ru-RU" sz="4000" dirty="0" smtClean="0">
                    <a:latin typeface="Monotype Corsiva" pitchFamily="66" charset="0"/>
                  </a:rPr>
                  <a:t>, т.е.</a:t>
                </a:r>
              </a:p>
              <a:p>
                <a:pPr marL="0" indent="0" algn="just">
                  <a:buNone/>
                </a:pPr>
                <a:endParaRPr lang="ru-RU" sz="4000" dirty="0" smtClean="0">
                  <a:latin typeface="Monotype Corsiva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/>
                        <m:t>k</m:t>
                      </m:r>
                      <m:d>
                        <m:dPr>
                          <m:ctrlPr>
                            <a:rPr lang="ru-RU" i="1"/>
                          </m:ctrlPr>
                        </m:dPr>
                        <m:e>
                          <m:f>
                            <m:fPr>
                              <m:ctrlPr>
                                <a:rPr lang="ru-RU" i="1"/>
                              </m:ctrlPr>
                            </m:fPr>
                            <m:num>
                              <m:r>
                                <a:rPr lang="ru-RU" i="1"/>
                                <m:t>h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ru-RU" i="1"/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ru-RU" i="1"/>
                                    <m:t>cos</m:t>
                                  </m:r>
                                </m:fName>
                                <m:e>
                                  <m:r>
                                    <a:rPr lang="ru-RU" i="1"/>
                                    <m:t>𝜑</m:t>
                                  </m:r>
                                </m:e>
                              </m:func>
                            </m:den>
                          </m:f>
                          <m:r>
                            <a:rPr lang="ru-RU" i="1"/>
                            <m:t>−</m:t>
                          </m:r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ru-RU" i="1"/>
                                <m:t>l</m:t>
                              </m:r>
                            </m:e>
                            <m:sub>
                              <m:r>
                                <a:rPr lang="ru-RU" i="1"/>
                                <m:t>0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r>
                            <a:rPr lang="ru-RU" i="1"/>
                            <m:t>h</m:t>
                          </m:r>
                          <m:func>
                            <m:funcPr>
                              <m:ctrlPr>
                                <a:rPr lang="ru-RU" i="1"/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ru-RU" i="1"/>
                                <m:t>sin</m:t>
                              </m:r>
                            </m:fName>
                            <m:e>
                              <m:r>
                                <a:rPr lang="ru-RU" i="1"/>
                                <m:t>𝜑</m:t>
                              </m:r>
                            </m:e>
                          </m:func>
                        </m:num>
                        <m:den>
                          <m:sSup>
                            <m:sSupPr>
                              <m:ctrlPr>
                                <a:rPr lang="ru-RU" i="1"/>
                              </m:ctrlPr>
                            </m:sSupPr>
                            <m:e>
                              <m:r>
                                <a:rPr lang="ru-RU" i="1"/>
                                <m:t>cos</m:t>
                              </m:r>
                            </m:e>
                            <m:sup>
                              <m:r>
                                <a:rPr lang="ru-RU" i="1"/>
                                <m:t>2</m:t>
                              </m:r>
                            </m:sup>
                          </m:sSup>
                          <m:r>
                            <a:rPr lang="ru-RU" i="1"/>
                            <m:t>𝜑</m:t>
                          </m:r>
                        </m:den>
                      </m:f>
                      <m:r>
                        <a:rPr lang="ru-RU" i="1"/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593" t="-2561" r="-4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6242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решения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ru-RU" sz="4000" dirty="0" smtClean="0">
                    <a:latin typeface="Monotype Corsiva" pitchFamily="66" charset="0"/>
                  </a:rPr>
                  <a:t>Таким образом, точка обладает тремя положениями равновесия:</a:t>
                </a:r>
              </a:p>
              <a:p>
                <a:pPr marL="0" indent="0">
                  <a:buNone/>
                </a:pPr>
                <a:endParaRPr lang="ru-RU" sz="4000" dirty="0">
                  <a:latin typeface="Monotype Corsiva" pitchFamily="66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a:rPr lang="ru-RU" i="1"/>
                            <m:t>𝜑</m:t>
                          </m:r>
                        </m:e>
                        <m:sub>
                          <m:r>
                            <a:rPr lang="ru-RU" i="1"/>
                            <m:t>1</m:t>
                          </m:r>
                        </m:sub>
                      </m:sSub>
                      <m:r>
                        <a:rPr lang="ru-RU" i="1"/>
                        <m:t>=0, </m:t>
                      </m:r>
                      <m:r>
                        <a:rPr lang="ru-RU" i="1"/>
                        <m:t>h</m:t>
                      </m:r>
                      <m:r>
                        <a:rPr lang="ru-RU" i="1"/>
                        <m:t>&gt;</m:t>
                      </m:r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a:rPr lang="ru-RU" i="1"/>
                            <m:t>l</m:t>
                          </m:r>
                        </m:e>
                        <m:sub>
                          <m:r>
                            <a:rPr lang="ru-RU" i="1"/>
                            <m:t>0</m:t>
                          </m:r>
                        </m:sub>
                      </m:sSub>
                      <m:r>
                        <a:rPr lang="ru-RU" i="1"/>
                        <m:t>, </m:t>
                      </m:r>
                      <m:func>
                        <m:funcPr>
                          <m:ctrlPr>
                            <a:rPr lang="ru-RU" i="1"/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ru-RU" i="1"/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ru-RU" i="1"/>
                                <m:t>𝜑</m:t>
                              </m:r>
                            </m:e>
                            <m:sub>
                              <m:r>
                                <a:rPr lang="ru-RU" i="1"/>
                                <m:t>2,3</m:t>
                              </m:r>
                            </m:sub>
                          </m:sSub>
                        </m:e>
                      </m:func>
                      <m:r>
                        <a:rPr lang="ru-RU" i="1"/>
                        <m:t>=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r>
                            <a:rPr lang="ru-RU" i="1"/>
                            <m:t>h</m:t>
                          </m:r>
                        </m:num>
                        <m:den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ru-RU" i="1"/>
                                <m:t>l</m:t>
                              </m:r>
                            </m:e>
                            <m:sub>
                              <m:r>
                                <a:rPr lang="ru-RU" i="1"/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ru-RU" i="1"/>
                        <m:t>, </m:t>
                      </m:r>
                      <m:r>
                        <a:rPr lang="ru-RU" i="1"/>
                        <m:t>h</m:t>
                      </m:r>
                      <m:r>
                        <a:rPr lang="ru-RU" i="1"/>
                        <m:t>&lt;</m:t>
                      </m:r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a:rPr lang="ru-RU" i="1"/>
                            <m:t>l</m:t>
                          </m:r>
                        </m:e>
                        <m:sub>
                          <m:r>
                            <a:rPr lang="ru-RU" i="1"/>
                            <m:t>0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593" t="-2561" r="-4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6242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решения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ru-RU" sz="4400" dirty="0" smtClean="0">
                    <a:latin typeface="Monotype Corsiva" pitchFamily="66" charset="0"/>
                  </a:rPr>
                  <a:t>В первом положении равновесия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d>
                            <m:dPr>
                              <m:ctrlPr>
                                <a:rPr lang="ru-RU" i="1"/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ru-RU" i="1"/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ru-RU" i="1"/>
                                      </m:ctrlPr>
                                    </m:sSupPr>
                                    <m:e>
                                      <m:r>
                                        <a:rPr lang="ru-RU" i="1"/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ru-RU" i="1"/>
                                        <m:t>2</m:t>
                                      </m:r>
                                    </m:sup>
                                  </m:sSup>
                                  <m:r>
                                    <a:rPr lang="ru-RU" i="1"/>
                                    <m:t>U</m:t>
                                  </m:r>
                                </m:num>
                                <m:den>
                                  <m:r>
                                    <a:rPr lang="ru-RU" i="1"/>
                                    <m:t>𝜕</m:t>
                                  </m:r>
                                  <m:sSup>
                                    <m:sSupPr>
                                      <m:ctrlPr>
                                        <a:rPr lang="ru-RU" i="1"/>
                                      </m:ctrlPr>
                                    </m:sSupPr>
                                    <m:e>
                                      <m:r>
                                        <a:rPr lang="ru-RU" i="1"/>
                                        <m:t>𝜑</m:t>
                                      </m:r>
                                    </m:e>
                                    <m:sup>
                                      <m:r>
                                        <a:rPr lang="ru-RU" i="1"/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ru-RU" i="1"/>
                                <m:t>𝜑</m:t>
                              </m:r>
                              <m:r>
                                <a:rPr lang="ru-RU" i="1"/>
                                <m:t>=</m:t>
                              </m:r>
                              <m:r>
                                <a:rPr lang="ru-RU" i="1"/>
                                <m:t>𝜑</m:t>
                              </m:r>
                            </m:e>
                            <m:sub>
                              <m:r>
                                <a:rPr lang="ru-RU" i="1"/>
                                <m:t>1`</m:t>
                              </m:r>
                            </m:sub>
                          </m:sSub>
                        </m:sub>
                      </m:sSub>
                      <m:r>
                        <a:rPr lang="ru-RU" i="1"/>
                        <m:t>=</m:t>
                      </m:r>
                      <m:r>
                        <a:rPr lang="ru-RU" i="1"/>
                        <m:t>kh</m:t>
                      </m:r>
                      <m:d>
                        <m:dPr>
                          <m:ctrlPr>
                            <a:rPr lang="ru-RU" i="1"/>
                          </m:ctrlPr>
                        </m:dPr>
                        <m:e>
                          <m:r>
                            <a:rPr lang="ru-RU" i="1"/>
                            <m:t>h</m:t>
                          </m:r>
                          <m:r>
                            <a:rPr lang="ru-RU" i="1"/>
                            <m:t>−</m:t>
                          </m:r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ru-RU" i="1"/>
                                <m:t>l</m:t>
                              </m:r>
                            </m:e>
                            <m:sub>
                              <m:r>
                                <a:rPr lang="ru-RU" i="1"/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ru-RU" i="1"/>
                        <m:t>, </m:t>
                      </m:r>
                      <m:sSup>
                        <m:sSupPr>
                          <m:ctrlPr>
                            <a:rPr lang="ru-RU" i="1"/>
                          </m:ctrlPr>
                        </m:sSupPr>
                        <m:e>
                          <m:r>
                            <a:rPr lang="ru-RU" i="1"/>
                            <m:t>𝜔</m:t>
                          </m:r>
                        </m:e>
                        <m:sup>
                          <m:r>
                            <a:rPr lang="ru-RU" i="1"/>
                            <m:t>2</m:t>
                          </m:r>
                        </m:sup>
                      </m:sSup>
                      <m:r>
                        <a:rPr lang="ru-RU" i="1"/>
                        <m:t>=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r>
                            <a:rPr lang="ru-RU" i="1"/>
                            <m:t>k</m:t>
                          </m:r>
                          <m:d>
                            <m:dPr>
                              <m:ctrlPr>
                                <a:rPr lang="ru-RU" i="1"/>
                              </m:ctrlPr>
                            </m:dPr>
                            <m:e>
                              <m:r>
                                <a:rPr lang="ru-RU" i="1"/>
                                <m:t>h</m:t>
                              </m:r>
                              <m:r>
                                <a:rPr lang="ru-RU" i="1"/>
                                <m:t>−</m:t>
                              </m:r>
                              <m:sSub>
                                <m:sSubPr>
                                  <m:ctrlPr>
                                    <a:rPr lang="ru-RU" i="1"/>
                                  </m:ctrlPr>
                                </m:sSubPr>
                                <m:e>
                                  <m:r>
                                    <a:rPr lang="ru-RU" i="1"/>
                                    <m:t>l</m:t>
                                  </m:r>
                                </m:e>
                                <m:sub>
                                  <m:r>
                                    <a:rPr lang="ru-RU" i="1"/>
                                    <m:t>0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ru-RU" i="1"/>
                            <m:t>mh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3" t="-26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6242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решения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ru-RU" sz="4000" dirty="0" smtClean="0">
                    <a:latin typeface="Monotype Corsiva" pitchFamily="66" charset="0"/>
                  </a:rPr>
                  <a:t>Во втором и третьем положениях равновесия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d>
                            <m:dPr>
                              <m:ctrlPr>
                                <a:rPr lang="ru-RU" i="1"/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ru-RU" i="1"/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ru-RU" i="1"/>
                                      </m:ctrlPr>
                                    </m:sSupPr>
                                    <m:e>
                                      <m:r>
                                        <a:rPr lang="ru-RU" i="1"/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en-US" i="1"/>
                                        <m:t>2</m:t>
                                      </m:r>
                                    </m:sup>
                                  </m:sSup>
                                  <m:r>
                                    <a:rPr lang="ru-RU" i="1"/>
                                    <m:t>U</m:t>
                                  </m:r>
                                </m:num>
                                <m:den>
                                  <m:r>
                                    <a:rPr lang="ru-RU" i="1"/>
                                    <m:t>𝜕</m:t>
                                  </m:r>
                                  <m:sSup>
                                    <m:sSupPr>
                                      <m:ctrlPr>
                                        <a:rPr lang="ru-RU" i="1"/>
                                      </m:ctrlPr>
                                    </m:sSupPr>
                                    <m:e>
                                      <m:r>
                                        <a:rPr lang="ru-RU" i="1"/>
                                        <m:t>𝜑</m:t>
                                      </m:r>
                                    </m:e>
                                    <m:sup>
                                      <m:r>
                                        <a:rPr lang="en-US" i="1"/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ru-RU" i="1"/>
                                <m:t>𝜑</m:t>
                              </m:r>
                              <m:r>
                                <a:rPr lang="en-US" i="1"/>
                                <m:t>=</m:t>
                              </m:r>
                              <m:r>
                                <a:rPr lang="ru-RU" i="1"/>
                                <m:t>𝜑</m:t>
                              </m:r>
                            </m:e>
                            <m:sub>
                              <m:r>
                                <a:rPr lang="en-US" i="1"/>
                                <m:t>2,3</m:t>
                              </m:r>
                            </m:sub>
                          </m:sSub>
                        </m:sub>
                      </m:sSub>
                      <m:r>
                        <a:rPr lang="en-US" i="1"/>
                        <m:t>=</m:t>
                      </m:r>
                      <m:r>
                        <a:rPr lang="ru-RU" i="1"/>
                        <m:t>k</m:t>
                      </m:r>
                      <m:d>
                        <m:dPr>
                          <m:ctrlPr>
                            <a:rPr lang="ru-RU" i="1"/>
                          </m:ctrlPr>
                        </m:dPr>
                        <m:e>
                          <m:sSubSup>
                            <m:sSubSupPr>
                              <m:ctrlPr>
                                <a:rPr lang="ru-RU" i="1"/>
                              </m:ctrlPr>
                            </m:sSubSupPr>
                            <m:e>
                              <m:r>
                                <a:rPr lang="ru-RU" i="1"/>
                                <m:t>l</m:t>
                              </m:r>
                            </m:e>
                            <m:sub>
                              <m:r>
                                <a:rPr lang="en-US" i="1"/>
                                <m:t>0</m:t>
                              </m:r>
                            </m:sub>
                            <m:sup>
                              <m:r>
                                <a:rPr lang="en-US" i="1"/>
                                <m:t>2</m:t>
                              </m:r>
                            </m:sup>
                          </m:sSubSup>
                          <m:r>
                            <a:rPr lang="en-US" i="1"/>
                            <m:t>+</m:t>
                          </m:r>
                          <m:sSup>
                            <m:sSupPr>
                              <m:ctrlPr>
                                <a:rPr lang="ru-RU" i="1"/>
                              </m:ctrlPr>
                            </m:sSupPr>
                            <m:e>
                              <m:r>
                                <a:rPr lang="en-US" i="1"/>
                                <m:t>h</m:t>
                              </m:r>
                            </m:e>
                            <m:sup>
                              <m:r>
                                <a:rPr lang="en-US" i="1"/>
                                <m:t>2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sSubSup>
                            <m:sSubSupPr>
                              <m:ctrlPr>
                                <a:rPr lang="ru-RU" i="1"/>
                              </m:ctrlPr>
                            </m:sSubSupPr>
                            <m:e>
                              <m:r>
                                <a:rPr lang="ru-RU" i="1"/>
                                <m:t>l</m:t>
                              </m:r>
                            </m:e>
                            <m:sub>
                              <m:r>
                                <a:rPr lang="en-US" i="1"/>
                                <m:t>0</m:t>
                              </m:r>
                            </m:sub>
                            <m:sup>
                              <m:r>
                                <a:rPr lang="en-US" i="1"/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ru-RU" i="1"/>
                              </m:ctrlPr>
                            </m:sSupPr>
                            <m:e>
                              <m:r>
                                <a:rPr lang="en-US" i="1"/>
                                <m:t>h</m:t>
                              </m:r>
                            </m:e>
                            <m:sup>
                              <m:r>
                                <a:rPr lang="en-US" i="1"/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ru-RU" i="1"/>
                        <m:t> </m:t>
                      </m:r>
                      <m:r>
                        <a:rPr lang="en-US" i="1"/>
                        <m:t>, </m:t>
                      </m:r>
                      <m:r>
                        <a:rPr lang="ru-RU" i="1" smtClean="0">
                          <a:latin typeface="Cambria Math"/>
                        </a:rPr>
                        <m:t>  </m:t>
                      </m:r>
                      <m:sSup>
                        <m:sSupPr>
                          <m:ctrlPr>
                            <a:rPr lang="ru-RU" i="1"/>
                          </m:ctrlPr>
                        </m:sSupPr>
                        <m:e>
                          <m:r>
                            <a:rPr lang="ru-RU" i="1"/>
                            <m:t>𝜔</m:t>
                          </m:r>
                        </m:e>
                        <m:sup>
                          <m:r>
                            <a:rPr lang="ru-RU" i="1"/>
                            <m:t>2</m:t>
                          </m:r>
                        </m:sup>
                      </m:sSup>
                      <m:r>
                        <a:rPr lang="ru-RU" i="1"/>
                        <m:t>=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r>
                            <a:rPr lang="ru-RU" i="1"/>
                            <m:t>k</m:t>
                          </m:r>
                        </m:num>
                        <m:den>
                          <m:r>
                            <a:rPr lang="ru-RU" i="1"/>
                            <m:t>m</m:t>
                          </m:r>
                        </m:den>
                      </m:f>
                      <m:r>
                        <a:rPr lang="ru-RU" i="1"/>
                        <m:t>∙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sSubSup>
                            <m:sSubSupPr>
                              <m:ctrlPr>
                                <a:rPr lang="ru-RU" i="1"/>
                              </m:ctrlPr>
                            </m:sSubSupPr>
                            <m:e>
                              <m:r>
                                <a:rPr lang="ru-RU" i="1"/>
                                <m:t>l</m:t>
                              </m:r>
                            </m:e>
                            <m:sub>
                              <m:r>
                                <a:rPr lang="en-US" i="1"/>
                                <m:t>0</m:t>
                              </m:r>
                            </m:sub>
                            <m:sup>
                              <m:r>
                                <a:rPr lang="en-US" i="1"/>
                                <m:t>2</m:t>
                              </m:r>
                            </m:sup>
                          </m:sSubSup>
                          <m:r>
                            <a:rPr lang="en-US" i="1"/>
                            <m:t>+</m:t>
                          </m:r>
                          <m:sSup>
                            <m:sSupPr>
                              <m:ctrlPr>
                                <a:rPr lang="ru-RU" i="1"/>
                              </m:ctrlPr>
                            </m:sSupPr>
                            <m:e>
                              <m:r>
                                <a:rPr lang="en-US" i="1"/>
                                <m:t>h</m:t>
                              </m:r>
                            </m:e>
                            <m:sup>
                              <m:r>
                                <a:rPr lang="en-US" i="1"/>
                                <m:t>2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ru-RU" i="1"/>
                              </m:ctrlPr>
                            </m:sSubSupPr>
                            <m:e>
                              <m:r>
                                <a:rPr lang="ru-RU" i="1"/>
                                <m:t>l</m:t>
                              </m:r>
                            </m:e>
                            <m:sub>
                              <m:r>
                                <a:rPr lang="en-US" i="1"/>
                                <m:t>0</m:t>
                              </m:r>
                            </m:sub>
                            <m:sup>
                              <m:r>
                                <a:rPr lang="en-US" i="1"/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593" t="-2561" r="-4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6242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для самостоятельного решения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28800"/>
                <a:ext cx="8229600" cy="4297363"/>
              </a:xfrm>
            </p:spPr>
            <p:txBody>
              <a:bodyPr>
                <a:normAutofit lnSpcReduction="10000"/>
              </a:bodyPr>
              <a:lstStyle/>
              <a:p>
                <a:pPr algn="just"/>
                <a:r>
                  <a:rPr lang="ru-RU" dirty="0" smtClean="0">
                    <a:latin typeface="Monotype Corsiva" pitchFamily="66" charset="0"/>
                  </a:rPr>
                  <a:t>Бусинка массы </a:t>
                </a:r>
                <a:r>
                  <a:rPr lang="en-US" dirty="0" smtClean="0">
                    <a:latin typeface="Monotype Corsiva" pitchFamily="66" charset="0"/>
                  </a:rPr>
                  <a:t>m</a:t>
                </a:r>
                <a:r>
                  <a:rPr lang="ru-RU" dirty="0" smtClean="0">
                    <a:latin typeface="Monotype Corsiva" pitchFamily="66" charset="0"/>
                  </a:rPr>
                  <a:t> может двигаться по гладкой параболе </a:t>
                </a:r>
                <a14:m>
                  <m:oMath xmlns:m="http://schemas.openxmlformats.org/officeDocument/2006/math">
                    <m:r>
                      <a:rPr lang="ru-RU" i="1"/>
                      <m:t>y</m:t>
                    </m:r>
                    <m:r>
                      <a:rPr lang="ru-RU" i="1"/>
                      <m:t>=</m:t>
                    </m:r>
                    <m:r>
                      <a:rPr lang="ru-RU" i="1"/>
                      <m:t>k</m:t>
                    </m:r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x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</m:oMath>
                </a14:m>
                <a:r>
                  <a:rPr lang="ru-RU" dirty="0" smtClean="0">
                    <a:latin typeface="Monotype Corsiva" pitchFamily="66" charset="0"/>
                  </a:rPr>
                  <a:t> с осью </a:t>
                </a:r>
                <a:r>
                  <a:rPr lang="en-US" dirty="0" smtClean="0">
                    <a:latin typeface="Monotype Corsiva" pitchFamily="66" charset="0"/>
                  </a:rPr>
                  <a:t>y</a:t>
                </a:r>
                <a:r>
                  <a:rPr lang="ru-RU" dirty="0" smtClean="0">
                    <a:latin typeface="Monotype Corsiva" pitchFamily="66" charset="0"/>
                  </a:rPr>
                  <a:t>, направленной по вертикали вверх. Определить частоту колебаний бусинки.</a:t>
                </a:r>
              </a:p>
              <a:p>
                <a:pPr algn="just"/>
                <a:r>
                  <a:rPr lang="ru-RU" dirty="0" smtClean="0">
                    <a:latin typeface="Monotype Corsiva" pitchFamily="66" charset="0"/>
                  </a:rPr>
                  <a:t>Точка массы </a:t>
                </a:r>
                <a:r>
                  <a:rPr lang="en-US" dirty="0" smtClean="0">
                    <a:latin typeface="Monotype Corsiva" pitchFamily="66" charset="0"/>
                  </a:rPr>
                  <a:t>m</a:t>
                </a:r>
                <a:r>
                  <a:rPr lang="ru-RU" dirty="0" smtClean="0">
                    <a:latin typeface="Monotype Corsiva" pitchFamily="66" charset="0"/>
                  </a:rPr>
                  <a:t> находится на гладкой кривой </a:t>
                </a:r>
                <a14:m>
                  <m:oMath xmlns:m="http://schemas.openxmlformats.org/officeDocument/2006/math">
                    <m:r>
                      <a:rPr lang="ru-RU" i="1"/>
                      <m:t>y</m:t>
                    </m:r>
                    <m:r>
                      <a:rPr lang="ru-RU" i="1"/>
                      <m:t>=</m:t>
                    </m:r>
                    <m:func>
                      <m:funcPr>
                        <m:ctrlPr>
                          <a:rPr lang="ru-RU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 i="1"/>
                          <m:t>asin</m:t>
                        </m:r>
                      </m:fName>
                      <m:e>
                        <m:r>
                          <a:rPr lang="ru-RU" i="1"/>
                          <m:t>kx</m:t>
                        </m:r>
                      </m:e>
                    </m:func>
                  </m:oMath>
                </a14:m>
                <a:r>
                  <a:rPr lang="ru-RU" dirty="0" smtClean="0">
                    <a:latin typeface="Monotype Corsiva" pitchFamily="66" charset="0"/>
                  </a:rPr>
                  <a:t> , расположенной так, что ось </a:t>
                </a:r>
                <a:r>
                  <a:rPr lang="en-US" dirty="0" smtClean="0">
                    <a:latin typeface="Monotype Corsiva" pitchFamily="66" charset="0"/>
                  </a:rPr>
                  <a:t>x</a:t>
                </a:r>
                <a:r>
                  <a:rPr lang="ru-RU" dirty="0" smtClean="0">
                    <a:latin typeface="Monotype Corsiva" pitchFamily="66" charset="0"/>
                  </a:rPr>
                  <a:t> горизонтальна, а плоскость </a:t>
                </a:r>
                <a:r>
                  <a:rPr lang="en-US" dirty="0" smtClean="0">
                    <a:latin typeface="Monotype Corsiva" pitchFamily="66" charset="0"/>
                  </a:rPr>
                  <a:t>Oxy</a:t>
                </a:r>
                <a:r>
                  <a:rPr lang="ru-RU" dirty="0" smtClean="0">
                    <a:latin typeface="Monotype Corsiva" pitchFamily="66" charset="0"/>
                  </a:rPr>
                  <a:t> образует с вертикалью угол </a:t>
                </a:r>
                <a:r>
                  <a:rPr lang="en-US" dirty="0" smtClean="0">
                    <a:latin typeface="Monotype Corsiva" pitchFamily="66" charset="0"/>
                  </a:rPr>
                  <a:t>a</a:t>
                </a:r>
                <a:r>
                  <a:rPr lang="ru-RU" dirty="0" smtClean="0">
                    <a:latin typeface="Monotype Corsiva" pitchFamily="66" charset="0"/>
                  </a:rPr>
                  <a:t>. Определить частоту колебаний точки.</a:t>
                </a:r>
                <a:endParaRPr lang="ru-RU" dirty="0">
                  <a:latin typeface="Monotype Corsiva" pitchFamily="66" charset="0"/>
                </a:endParaRPr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28800"/>
                <a:ext cx="8229600" cy="4297363"/>
              </a:xfrm>
              <a:blipFill rotWithShape="1">
                <a:blip r:embed="rId2"/>
                <a:stretch>
                  <a:fillRect l="-1630" t="-2837" r="-2889" b="-12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6242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/>
          <a:lstStyle/>
          <a:p>
            <a:r>
              <a:rPr lang="ru-RU" dirty="0" smtClean="0"/>
              <a:t>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600" dirty="0" smtClean="0">
                <a:latin typeface="Monotype Corsiva" pitchFamily="66" charset="0"/>
              </a:rPr>
              <a:t>Малые колебания – это колебания, которые система совершает около положения устойчивого равновесия</a:t>
            </a:r>
          </a:p>
          <a:p>
            <a:pPr algn="just">
              <a:buNone/>
            </a:pPr>
            <a:r>
              <a:rPr lang="ru-RU" sz="3600" dirty="0" smtClean="0">
                <a:latin typeface="Monotype Corsiva" pitchFamily="66" charset="0"/>
              </a:rPr>
              <a:t>Наиболее простой является система, которая имеет одну степень свободы</a:t>
            </a: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Одномерный осциллятор – это система, совершающая одномерные малые колебания</a:t>
            </a: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Свободные колебаний – это малые колебания, которые происходят в отсутствие сил трения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/>
          <a:lstStyle/>
          <a:p>
            <a:pPr algn="just"/>
            <a:r>
              <a:rPr lang="ru-RU" dirty="0" smtClean="0">
                <a:latin typeface="Monotype Corsiva" pitchFamily="66" charset="0"/>
              </a:rPr>
              <a:t>Частота малых колебаний всецело определяется свойствами механической системы как таковой и не зависит от начальных условий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Фаза колебаний – это аргумент синуса или косинуса; показывает какая часть колебания совершилась к данному моменту времени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Амплитуда – это коэффициент при периодическом множителе в решении уравнения</a:t>
            </a:r>
          </a:p>
          <a:p>
            <a:pPr lvl="0" algn="just"/>
            <a:r>
              <a:rPr lang="ru-RU" dirty="0" smtClean="0">
                <a:latin typeface="Monotype Corsiva" pitchFamily="66" charset="0"/>
              </a:rPr>
              <a:t>Начальное значение фазы зависит от выбора начала отсчёта времени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уравнения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 smtClean="0">
                <a:latin typeface="Monotype Corsiva" pitchFamily="66" charset="0"/>
              </a:rPr>
              <a:t>Функция Лагранжа системы, совершающей малые колебания, имеет вид</a:t>
            </a:r>
          </a:p>
          <a:p>
            <a:pPr algn="just"/>
            <a:endParaRPr lang="ru-RU" sz="3600" dirty="0" smtClean="0">
              <a:latin typeface="Monotype Corsiva" pitchFamily="66" charset="0"/>
            </a:endParaRPr>
          </a:p>
          <a:p>
            <a:pPr algn="just"/>
            <a:endParaRPr lang="ru-RU" sz="3600" dirty="0" smtClean="0">
              <a:latin typeface="Monotype Corsiva" pitchFamily="66" charset="0"/>
            </a:endParaRP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Дифференциальное уравнение движения одномерного осциллятора имеет вид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2862695" y="2819400"/>
          <a:ext cx="262370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Формула" r:id="rId3" imgW="965200" imgH="419100" progId="Equation.3">
                  <p:embed/>
                </p:oleObj>
              </mc:Choice>
              <mc:Fallback>
                <p:oleObj name="Формула" r:id="rId3" imgW="965200" imgH="419100" progId="Equation.3">
                  <p:embed/>
                  <p:pic>
                    <p:nvPicPr>
                      <p:cNvPr id="0" name="Рисунок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2695" y="2819400"/>
                        <a:ext cx="2623705" cy="1143000"/>
                      </a:xfrm>
                      <a:prstGeom prst="rect">
                        <a:avLst/>
                      </a:prstGeom>
                      <a:solidFill>
                        <a:srgbClr xmlns:a14="http://schemas.microsoft.com/office/drawing/2010/main" val="FFFFFF" mc:Ignorable="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3124199" y="5257800"/>
          <a:ext cx="290285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Формула" r:id="rId5" imgW="761669" imgH="203112" progId="Equation.3">
                  <p:embed/>
                </p:oleObj>
              </mc:Choice>
              <mc:Fallback>
                <p:oleObj name="Формула" r:id="rId5" imgW="761669" imgH="203112" progId="Equation.3">
                  <p:embed/>
                  <p:pic>
                    <p:nvPicPr>
                      <p:cNvPr id="0" name="Рисунок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199" y="5257800"/>
                        <a:ext cx="2902857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уравнения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 smtClean="0">
                <a:latin typeface="Monotype Corsiva" pitchFamily="66" charset="0"/>
              </a:rPr>
              <a:t>Решение дифференциального уравнения малых свободных колебаний имеет вид</a:t>
            </a:r>
          </a:p>
          <a:p>
            <a:pPr algn="just"/>
            <a:endParaRPr lang="ru-RU" sz="3600" dirty="0" smtClean="0">
              <a:latin typeface="Monotype Corsiva" pitchFamily="66" charset="0"/>
            </a:endParaRPr>
          </a:p>
          <a:p>
            <a:pPr algn="just"/>
            <a:endParaRPr lang="ru-RU" sz="3600" dirty="0" smtClean="0">
              <a:latin typeface="Monotype Corsiva" pitchFamily="66" charset="0"/>
            </a:endParaRPr>
          </a:p>
          <a:p>
            <a:pPr algn="just"/>
            <a:r>
              <a:rPr lang="ru-RU" sz="3600" dirty="0" smtClean="0">
                <a:latin typeface="Monotype Corsiva" pitchFamily="66" charset="0"/>
              </a:rPr>
              <a:t>Частота колебаний определяется выражением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2667000" y="3048000"/>
          <a:ext cx="341243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Формула" r:id="rId3" imgW="977476" imgH="215806" progId="Equation.3">
                  <p:embed/>
                </p:oleObj>
              </mc:Choice>
              <mc:Fallback>
                <p:oleObj name="Формула" r:id="rId3" imgW="977476" imgH="215806" progId="Equation.3">
                  <p:embed/>
                  <p:pic>
                    <p:nvPicPr>
                      <p:cNvPr id="0" name="Рисунок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048000"/>
                        <a:ext cx="341243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3581400" y="4918710"/>
          <a:ext cx="1600200" cy="1253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Формула" r:id="rId5" imgW="571252" imgH="444307" progId="Equation.3">
                  <p:embed/>
                </p:oleObj>
              </mc:Choice>
              <mc:Fallback>
                <p:oleObj name="Формула" r:id="rId5" imgW="571252" imgH="444307" progId="Equation.3">
                  <p:embed/>
                  <p:pic>
                    <p:nvPicPr>
                      <p:cNvPr id="0" name="Рисунок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918710"/>
                        <a:ext cx="1600200" cy="1253490"/>
                      </a:xfrm>
                      <a:prstGeom prst="rect">
                        <a:avLst/>
                      </a:prstGeom>
                      <a:solidFill>
                        <a:srgbClr xmlns:a14="http://schemas.microsoft.com/office/drawing/2010/main" val="FFFFFF" mc:Ignorable="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уравнения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4000" dirty="0" smtClean="0">
                <a:latin typeface="Monotype Corsiva" pitchFamily="66" charset="0"/>
              </a:rPr>
              <a:t>Энергия системы, совершающей малые колебания, равна</a:t>
            </a:r>
          </a:p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2209800" y="3581400"/>
          <a:ext cx="5273386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рмула" r:id="rId3" imgW="1930400" imgH="419100" progId="Equation.3">
                  <p:embed/>
                </p:oleObj>
              </mc:Choice>
              <mc:Fallback>
                <p:oleObj name="Формула" r:id="rId3" imgW="1930400" imgH="419100" progId="Equation.3">
                  <p:embed/>
                  <p:pic>
                    <p:nvPicPr>
                      <p:cNvPr id="0" name="Рисунок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581400"/>
                        <a:ext cx="5273386" cy="1143000"/>
                      </a:xfrm>
                      <a:prstGeom prst="rect">
                        <a:avLst/>
                      </a:prstGeom>
                      <a:solidFill>
                        <a:srgbClr xmlns:a14="http://schemas.microsoft.com/office/drawing/2010/main" val="FFFFFF" mc:Ignorable="">
                          <a:alpha val="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>
                <a:latin typeface="Monotype Corsiva" pitchFamily="66" charset="0"/>
              </a:rPr>
              <a:t>Найти частоту колебаний точки массы </a:t>
            </a:r>
            <a:r>
              <a:rPr lang="en-GB" sz="3600" dirty="0" smtClean="0">
                <a:latin typeface="Monotype Corsiva" pitchFamily="66" charset="0"/>
              </a:rPr>
              <a:t>m</a:t>
            </a:r>
            <a:r>
              <a:rPr lang="ru-RU" sz="3600" dirty="0" smtClean="0">
                <a:latin typeface="Monotype Corsiva" pitchFamily="66" charset="0"/>
              </a:rPr>
              <a:t>, движущейся по абсолютно гладкой горизонтальной прямой и прикреплённой к пружине, другой конец которой закреплён на расстоянии </a:t>
            </a:r>
            <a:r>
              <a:rPr lang="en-GB" sz="3600" dirty="0" smtClean="0">
                <a:latin typeface="Monotype Corsiva" pitchFamily="66" charset="0"/>
              </a:rPr>
              <a:t>h</a:t>
            </a:r>
            <a:r>
              <a:rPr lang="ru-RU" sz="3600" dirty="0" smtClean="0">
                <a:latin typeface="Monotype Corsiva" pitchFamily="66" charset="0"/>
              </a:rPr>
              <a:t> от прямой. Жёсткость пружины</a:t>
            </a:r>
            <a:r>
              <a:rPr lang="en-GB" sz="3600" dirty="0" smtClean="0">
                <a:latin typeface="Monotype Corsiva" pitchFamily="66" charset="0"/>
              </a:rPr>
              <a:t> k</a:t>
            </a:r>
            <a:r>
              <a:rPr lang="ru-RU" sz="3600" dirty="0" smtClean="0">
                <a:latin typeface="Monotype Corsiva" pitchFamily="66" charset="0"/>
              </a:rPr>
              <a:t>, длина в ненапряжённом состоянии </a:t>
            </a:r>
            <a:r>
              <a:rPr lang="en-GB" sz="3600" dirty="0" smtClean="0">
                <a:latin typeface="Monotype Corsiva" pitchFamily="66" charset="0"/>
              </a:rPr>
              <a:t>l0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р</a:t>
            </a:r>
            <a:r>
              <a:rPr lang="ru-RU" dirty="0" smtClean="0"/>
              <a:t>ешения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>
                <a:latin typeface="Monotype Corsiva" pitchFamily="66" charset="0"/>
              </a:rPr>
              <a:t>Выберем </a:t>
            </a:r>
            <a:r>
              <a:rPr lang="ru-RU" sz="4000" dirty="0" smtClean="0">
                <a:latin typeface="Monotype Corsiva" pitchFamily="66" charset="0"/>
              </a:rPr>
              <a:t>в </a:t>
            </a:r>
            <a:r>
              <a:rPr lang="ru-RU" sz="4000" dirty="0" smtClean="0">
                <a:latin typeface="Monotype Corsiva" pitchFamily="66" charset="0"/>
              </a:rPr>
              <a:t>качестве обобщённой координаты угол между вертикалью и пружиной. Смещение точки будет равно</a:t>
            </a:r>
          </a:p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3048000" y="4013775"/>
                <a:ext cx="335280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i="1"/>
                        <m:t>x</m:t>
                      </m:r>
                      <m:r>
                        <a:rPr lang="ru-RU" sz="5400" i="1"/>
                        <m:t>=</m:t>
                      </m:r>
                      <m:r>
                        <a:rPr lang="ru-RU" sz="5400" i="1"/>
                        <m:t>htg</m:t>
                      </m:r>
                      <m:r>
                        <a:rPr lang="ru-RU" sz="5400" i="1"/>
                        <m:t>𝜑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4013775"/>
                <a:ext cx="3352800" cy="923330"/>
              </a:xfrm>
              <a:prstGeom prst="rect">
                <a:avLst/>
              </a:prstGeom>
              <a:blipFill rotWithShape="1">
                <a:blip r:embed="rId2"/>
                <a:stretch>
                  <a:fillRect t="-17105" r="-8727" b="-394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решения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 algn="just">
                  <a:buNone/>
                </a:pPr>
                <a:r>
                  <a:rPr lang="ru-RU" sz="4000" dirty="0" smtClean="0">
                    <a:latin typeface="Monotype Corsiva" pitchFamily="66" charset="0"/>
                  </a:rPr>
                  <a:t>Зная смещение точки </a:t>
                </a:r>
                <a14:m>
                  <m:oMath xmlns:m="http://schemas.openxmlformats.org/officeDocument/2006/math">
                    <m:r>
                      <a:rPr lang="en-US" sz="4000" i="1">
                        <a:latin typeface="Cambria Math"/>
                        <a:ea typeface="Calibri"/>
                        <a:cs typeface="Times New Roman"/>
                      </a:rPr>
                      <m:t>x</m:t>
                    </m:r>
                    <m:r>
                      <a:rPr lang="ru-RU" sz="4000" i="1">
                        <a:effectLst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r>
                      <a:rPr lang="ru-RU" sz="4000" i="1">
                        <a:effectLst/>
                        <a:latin typeface="Cambria Math"/>
                        <a:ea typeface="Calibri"/>
                        <a:cs typeface="Times New Roman"/>
                      </a:rPr>
                      <m:t>htg</m:t>
                    </m:r>
                    <m:r>
                      <a:rPr lang="ru-RU" sz="4000" i="1">
                        <a:effectLst/>
                        <a:latin typeface="Cambria Math"/>
                        <a:ea typeface="Calibri"/>
                        <a:cs typeface="Times New Roman"/>
                      </a:rPr>
                      <m:t>𝜑</m:t>
                    </m:r>
                  </m:oMath>
                </a14:m>
                <a:r>
                  <a:rPr lang="ru-RU" sz="4000" dirty="0" smtClean="0">
                    <a:latin typeface="Monotype Corsiva" pitchFamily="66" charset="0"/>
                  </a:rPr>
                  <a:t>, найдём кинетическую и потенциальную энергию системы: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i="1"/>
                        <m:t>T</m:t>
                      </m:r>
                      <m:r>
                        <a:rPr lang="ru-RU" sz="4000" i="1"/>
                        <m:t>=</m:t>
                      </m:r>
                      <m:f>
                        <m:fPr>
                          <m:ctrlPr>
                            <a:rPr lang="ru-RU" sz="4000" i="1"/>
                          </m:ctrlPr>
                        </m:fPr>
                        <m:num>
                          <m:r>
                            <a:rPr lang="ru-RU" sz="4000" i="1"/>
                            <m:t>m</m:t>
                          </m:r>
                        </m:num>
                        <m:den>
                          <m:r>
                            <a:rPr lang="ru-RU" sz="4000" i="1"/>
                            <m:t>2</m:t>
                          </m:r>
                        </m:den>
                      </m:f>
                      <m:f>
                        <m:fPr>
                          <m:ctrlPr>
                            <a:rPr lang="ru-RU" sz="4000" i="1"/>
                          </m:ctrlPr>
                        </m:fPr>
                        <m:num>
                          <m:sSup>
                            <m:sSupPr>
                              <m:ctrlPr>
                                <a:rPr lang="ru-RU" sz="4000" i="1"/>
                              </m:ctrlPr>
                            </m:sSupPr>
                            <m:e>
                              <m:r>
                                <a:rPr lang="ru-RU" sz="4000" i="1"/>
                                <m:t>h</m:t>
                              </m:r>
                            </m:e>
                            <m:sup>
                              <m:r>
                                <a:rPr lang="ru-RU" sz="4000" i="1"/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ru-RU" sz="4000" i="1"/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ru-RU" sz="4000" i="1"/>
                                  </m:ctrlPr>
                                </m:accPr>
                                <m:e>
                                  <m:r>
                                    <a:rPr lang="ru-RU" sz="4000" i="1"/>
                                    <m:t>𝜑</m:t>
                                  </m:r>
                                </m:e>
                              </m:acc>
                            </m:e>
                            <m:sup>
                              <m:r>
                                <a:rPr lang="ru-RU" sz="4000" i="1"/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ru-RU" sz="4000" i="1"/>
                              </m:ctrlPr>
                            </m:sSupPr>
                            <m:e>
                              <m:r>
                                <a:rPr lang="ru-RU" sz="4000" i="1"/>
                                <m:t>cos</m:t>
                              </m:r>
                            </m:e>
                            <m:sup>
                              <m:r>
                                <a:rPr lang="ru-RU" sz="4000" i="1"/>
                                <m:t>4</m:t>
                              </m:r>
                            </m:sup>
                          </m:sSup>
                          <m:r>
                            <a:rPr lang="ru-RU" sz="4000" i="1"/>
                            <m:t>𝜑</m:t>
                          </m:r>
                        </m:den>
                      </m:f>
                    </m:oMath>
                  </m:oMathPara>
                </a14:m>
                <a:endParaRPr lang="ru-RU" sz="4000" i="1" dirty="0" smtClean="0">
                  <a:latin typeface="Cambria Math"/>
                  <a:ea typeface="Calibri"/>
                  <a:cs typeface="Times New Roman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i="1"/>
                        <m:t>U</m:t>
                      </m:r>
                      <m:r>
                        <a:rPr lang="ru-RU" sz="4000" i="1"/>
                        <m:t>(</m:t>
                      </m:r>
                      <m:r>
                        <a:rPr lang="ru-RU" sz="4000" i="1"/>
                        <m:t>𝜑</m:t>
                      </m:r>
                      <m:r>
                        <a:rPr lang="ru-RU" sz="4000" i="1"/>
                        <m:t>)=</m:t>
                      </m:r>
                      <m:f>
                        <m:fPr>
                          <m:ctrlPr>
                            <a:rPr lang="ru-RU" sz="4000" i="1"/>
                          </m:ctrlPr>
                        </m:fPr>
                        <m:num>
                          <m:r>
                            <a:rPr lang="ru-RU" sz="4000" i="1"/>
                            <m:t>k</m:t>
                          </m:r>
                        </m:num>
                        <m:den>
                          <m:r>
                            <a:rPr lang="ru-RU" sz="4000" i="1"/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ru-RU" sz="4000" i="1"/>
                          </m:ctrlPr>
                        </m:sSupPr>
                        <m:e>
                          <m:d>
                            <m:dPr>
                              <m:ctrlPr>
                                <a:rPr lang="ru-RU" sz="4000" i="1"/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ru-RU" sz="4000" i="1"/>
                                  </m:ctrlPr>
                                </m:fPr>
                                <m:num>
                                  <m:r>
                                    <a:rPr lang="ru-RU" sz="4000" i="1"/>
                                    <m:t>h</m:t>
                                  </m:r>
                                </m:num>
                                <m:den>
                                  <m:func>
                                    <m:funcPr>
                                      <m:ctrlPr>
                                        <a:rPr lang="ru-RU" sz="4000" i="1"/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ru-RU" sz="4000" i="1"/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ru-RU" sz="4000" i="1"/>
                                        <m:t>𝜑</m:t>
                                      </m:r>
                                    </m:e>
                                  </m:func>
                                </m:den>
                              </m:f>
                              <m:r>
                                <a:rPr lang="ru-RU" sz="4000" i="1"/>
                                <m:t>−</m:t>
                              </m:r>
                              <m:sSub>
                                <m:sSubPr>
                                  <m:ctrlPr>
                                    <a:rPr lang="ru-RU" sz="4000" i="1"/>
                                  </m:ctrlPr>
                                </m:sSubPr>
                                <m:e>
                                  <m:r>
                                    <a:rPr lang="ru-RU" sz="4000" i="1"/>
                                    <m:t>l</m:t>
                                  </m:r>
                                </m:e>
                                <m:sub>
                                  <m:r>
                                    <a:rPr lang="ru-RU" sz="4000" i="1"/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ru-RU" sz="4000" i="1"/>
                            <m:t>2</m:t>
                          </m:r>
                        </m:sup>
                      </m:sSup>
                    </m:oMath>
                  </m:oMathPara>
                </a14:m>
                <a:endParaRPr lang="ru-RU" sz="4000" i="1" dirty="0">
                  <a:latin typeface="Cambria Math"/>
                  <a:ea typeface="Calibri"/>
                  <a:cs typeface="Times New Roman"/>
                </a:endParaRPr>
              </a:p>
              <a:p>
                <a:pPr marL="0" indent="0" algn="just">
                  <a:buNone/>
                </a:pPr>
                <a:endParaRPr lang="ru-RU" sz="4000" dirty="0">
                  <a:latin typeface="Monotype Corsiva" pitchFamily="66" charset="0"/>
                </a:endParaRPr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96" t="-1887" r="-3630" b="-181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555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Office Theme</vt:lpstr>
      <vt:lpstr>Формула</vt:lpstr>
      <vt:lpstr>Презентация PowerPoint</vt:lpstr>
      <vt:lpstr>Определения</vt:lpstr>
      <vt:lpstr>Презентация PowerPoint</vt:lpstr>
      <vt:lpstr>Основные уравнения</vt:lpstr>
      <vt:lpstr>Основные уравнения</vt:lpstr>
      <vt:lpstr>Основные уравнения</vt:lpstr>
      <vt:lpstr>Задача</vt:lpstr>
      <vt:lpstr>Пример решения</vt:lpstr>
      <vt:lpstr>Пример решения</vt:lpstr>
      <vt:lpstr>Пример решения</vt:lpstr>
      <vt:lpstr>Пример решения</vt:lpstr>
      <vt:lpstr>Пример решения</vt:lpstr>
      <vt:lpstr>Пример решения</vt:lpstr>
      <vt:lpstr>Задачи для самостоятельного решения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6</cp:revision>
  <dcterms:modified xsi:type="dcterms:W3CDTF">2010-06-14T18:28:54Z</dcterms:modified>
</cp:coreProperties>
</file>